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guire Suzanne" initials="MS" lastIdx="5" clrIdx="0">
    <p:extLst>
      <p:ext uri="{19B8F6BF-5375-455C-9EA6-DF929625EA0E}">
        <p15:presenceInfo xmlns:p15="http://schemas.microsoft.com/office/powerpoint/2012/main" userId="Maguire Suzanne" providerId="None"/>
      </p:ext>
    </p:extLst>
  </p:cmAuthor>
  <p:cmAuthor id="2" name="Shaun White" initials="SW" lastIdx="2" clrIdx="1">
    <p:extLst>
      <p:ext uri="{19B8F6BF-5375-455C-9EA6-DF929625EA0E}">
        <p15:presenceInfo xmlns:p15="http://schemas.microsoft.com/office/powerpoint/2012/main" userId="S::SHAUN.WHITE@KBC.IE::ee10f678-160b-47d5-bcf5-db6ffbbcaaf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2928" y="11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5B90DBE-1ED8-437D-9B48-4C67837823BF}" type="datetimeFigureOut">
              <a:rPr lang="en-GB" smtClean="0"/>
              <a:t>26/03/2020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CEB6339-6431-4E27-8405-F74F165C3B20}" type="slidenum">
              <a:rPr lang="en-GB" smtClean="0"/>
              <a:t>‹#›</a:t>
            </a:fld>
            <a:endParaRPr lang="en-GB" dirty="0"/>
          </a:p>
        </p:txBody>
      </p:sp>
    </p:spTree>
    <p:extLst>
      <p:ext uri="{BB962C8B-B14F-4D97-AF65-F5344CB8AC3E}">
        <p14:creationId xmlns:p14="http://schemas.microsoft.com/office/powerpoint/2010/main" val="3351657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5B90DBE-1ED8-437D-9B48-4C67837823BF}" type="datetimeFigureOut">
              <a:rPr lang="en-GB" smtClean="0"/>
              <a:t>26/03/2020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CEB6339-6431-4E27-8405-F74F165C3B20}" type="slidenum">
              <a:rPr lang="en-GB" smtClean="0"/>
              <a:t>‹#›</a:t>
            </a:fld>
            <a:endParaRPr lang="en-GB" dirty="0"/>
          </a:p>
        </p:txBody>
      </p:sp>
    </p:spTree>
    <p:extLst>
      <p:ext uri="{BB962C8B-B14F-4D97-AF65-F5344CB8AC3E}">
        <p14:creationId xmlns:p14="http://schemas.microsoft.com/office/powerpoint/2010/main" val="3411617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86387" y="396701"/>
            <a:ext cx="1671638"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71475" y="396701"/>
            <a:ext cx="4900613"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5B90DBE-1ED8-437D-9B48-4C67837823BF}" type="datetimeFigureOut">
              <a:rPr lang="en-GB" smtClean="0"/>
              <a:t>26/03/2020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CEB6339-6431-4E27-8405-F74F165C3B20}" type="slidenum">
              <a:rPr lang="en-GB" smtClean="0"/>
              <a:t>‹#›</a:t>
            </a:fld>
            <a:endParaRPr lang="en-GB" dirty="0"/>
          </a:p>
        </p:txBody>
      </p:sp>
    </p:spTree>
    <p:extLst>
      <p:ext uri="{BB962C8B-B14F-4D97-AF65-F5344CB8AC3E}">
        <p14:creationId xmlns:p14="http://schemas.microsoft.com/office/powerpoint/2010/main" val="991493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5B90DBE-1ED8-437D-9B48-4C67837823BF}" type="datetimeFigureOut">
              <a:rPr lang="en-GB" smtClean="0"/>
              <a:t>26/03/2020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CEB6339-6431-4E27-8405-F74F165C3B20}" type="slidenum">
              <a:rPr lang="en-GB" smtClean="0"/>
              <a:t>‹#›</a:t>
            </a:fld>
            <a:endParaRPr lang="en-GB" dirty="0"/>
          </a:p>
        </p:txBody>
      </p:sp>
    </p:spTree>
    <p:extLst>
      <p:ext uri="{BB962C8B-B14F-4D97-AF65-F5344CB8AC3E}">
        <p14:creationId xmlns:p14="http://schemas.microsoft.com/office/powerpoint/2010/main" val="4249925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4"/>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B90DBE-1ED8-437D-9B48-4C67837823BF}" type="datetimeFigureOut">
              <a:rPr lang="en-GB" smtClean="0"/>
              <a:t>26/03/2020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CEB6339-6431-4E27-8405-F74F165C3B20}" type="slidenum">
              <a:rPr lang="en-GB" smtClean="0"/>
              <a:t>‹#›</a:t>
            </a:fld>
            <a:endParaRPr lang="en-GB" dirty="0"/>
          </a:p>
        </p:txBody>
      </p:sp>
    </p:spTree>
    <p:extLst>
      <p:ext uri="{BB962C8B-B14F-4D97-AF65-F5344CB8AC3E}">
        <p14:creationId xmlns:p14="http://schemas.microsoft.com/office/powerpoint/2010/main" val="422917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71475" y="2311402"/>
            <a:ext cx="3286125"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771900" y="2311402"/>
            <a:ext cx="3286125"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5B90DBE-1ED8-437D-9B48-4C67837823BF}" type="datetimeFigureOut">
              <a:rPr lang="en-GB" smtClean="0"/>
              <a:t>26/03/2020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CEB6339-6431-4E27-8405-F74F165C3B20}" type="slidenum">
              <a:rPr lang="en-GB" smtClean="0"/>
              <a:t>‹#›</a:t>
            </a:fld>
            <a:endParaRPr lang="en-GB" dirty="0"/>
          </a:p>
        </p:txBody>
      </p:sp>
    </p:spTree>
    <p:extLst>
      <p:ext uri="{BB962C8B-B14F-4D97-AF65-F5344CB8AC3E}">
        <p14:creationId xmlns:p14="http://schemas.microsoft.com/office/powerpoint/2010/main" val="4213590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2"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2"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5B90DBE-1ED8-437D-9B48-4C67837823BF}" type="datetimeFigureOut">
              <a:rPr lang="en-GB" smtClean="0"/>
              <a:t>26/03/2020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CEB6339-6431-4E27-8405-F74F165C3B20}" type="slidenum">
              <a:rPr lang="en-GB" smtClean="0"/>
              <a:t>‹#›</a:t>
            </a:fld>
            <a:endParaRPr lang="en-GB" dirty="0"/>
          </a:p>
        </p:txBody>
      </p:sp>
    </p:spTree>
    <p:extLst>
      <p:ext uri="{BB962C8B-B14F-4D97-AF65-F5344CB8AC3E}">
        <p14:creationId xmlns:p14="http://schemas.microsoft.com/office/powerpoint/2010/main" val="540237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5B90DBE-1ED8-437D-9B48-4C67837823BF}" type="datetimeFigureOut">
              <a:rPr lang="en-GB" smtClean="0"/>
              <a:t>26/03/2020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CEB6339-6431-4E27-8405-F74F165C3B20}" type="slidenum">
              <a:rPr lang="en-GB" smtClean="0"/>
              <a:t>‹#›</a:t>
            </a:fld>
            <a:endParaRPr lang="en-GB" dirty="0"/>
          </a:p>
        </p:txBody>
      </p:sp>
    </p:spTree>
    <p:extLst>
      <p:ext uri="{BB962C8B-B14F-4D97-AF65-F5344CB8AC3E}">
        <p14:creationId xmlns:p14="http://schemas.microsoft.com/office/powerpoint/2010/main" val="3616909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B90DBE-1ED8-437D-9B48-4C67837823BF}" type="datetimeFigureOut">
              <a:rPr lang="en-GB" smtClean="0"/>
              <a:t>26/03/2020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CEB6339-6431-4E27-8405-F74F165C3B20}" type="slidenum">
              <a:rPr lang="en-GB" smtClean="0"/>
              <a:t>‹#›</a:t>
            </a:fld>
            <a:endParaRPr lang="en-GB" dirty="0"/>
          </a:p>
        </p:txBody>
      </p:sp>
    </p:spTree>
    <p:extLst>
      <p:ext uri="{BB962C8B-B14F-4D97-AF65-F5344CB8AC3E}">
        <p14:creationId xmlns:p14="http://schemas.microsoft.com/office/powerpoint/2010/main" val="1567607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8" y="394408"/>
            <a:ext cx="3833812"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B90DBE-1ED8-437D-9B48-4C67837823BF}" type="datetimeFigureOut">
              <a:rPr lang="en-GB" smtClean="0"/>
              <a:t>26/03/2020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CEB6339-6431-4E27-8405-F74F165C3B20}" type="slidenum">
              <a:rPr lang="en-GB" smtClean="0"/>
              <a:t>‹#›</a:t>
            </a:fld>
            <a:endParaRPr lang="en-GB" dirty="0"/>
          </a:p>
        </p:txBody>
      </p:sp>
    </p:spTree>
    <p:extLst>
      <p:ext uri="{BB962C8B-B14F-4D97-AF65-F5344CB8AC3E}">
        <p14:creationId xmlns:p14="http://schemas.microsoft.com/office/powerpoint/2010/main" val="292148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B90DBE-1ED8-437D-9B48-4C67837823BF}" type="datetimeFigureOut">
              <a:rPr lang="en-GB" smtClean="0"/>
              <a:t>26/03/2020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CEB6339-6431-4E27-8405-F74F165C3B20}" type="slidenum">
              <a:rPr lang="en-GB" smtClean="0"/>
              <a:t>‹#›</a:t>
            </a:fld>
            <a:endParaRPr lang="en-GB" dirty="0"/>
          </a:p>
        </p:txBody>
      </p:sp>
    </p:spTree>
    <p:extLst>
      <p:ext uri="{BB962C8B-B14F-4D97-AF65-F5344CB8AC3E}">
        <p14:creationId xmlns:p14="http://schemas.microsoft.com/office/powerpoint/2010/main" val="1731706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85B90DBE-1ED8-437D-9B48-4C67837823BF}" type="datetimeFigureOut">
              <a:rPr lang="en-GB" smtClean="0"/>
              <a:t>26/03/2020</a:t>
            </a:fld>
            <a:endParaRPr lang="en-GB" dirty="0"/>
          </a:p>
        </p:txBody>
      </p:sp>
      <p:sp>
        <p:nvSpPr>
          <p:cNvPr id="5" name="Footer Placeholder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BCEB6339-6431-4E27-8405-F74F165C3B20}" type="slidenum">
              <a:rPr lang="en-GB" smtClean="0"/>
              <a:t>‹#›</a:t>
            </a:fld>
            <a:endParaRPr lang="en-GB" dirty="0"/>
          </a:p>
        </p:txBody>
      </p:sp>
    </p:spTree>
    <p:extLst>
      <p:ext uri="{BB962C8B-B14F-4D97-AF65-F5344CB8AC3E}">
        <p14:creationId xmlns:p14="http://schemas.microsoft.com/office/powerpoint/2010/main" val="2131799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980" y="1783613"/>
            <a:ext cx="6574039" cy="863878"/>
          </a:xfrm>
        </p:spPr>
        <p:txBody>
          <a:bodyPr anchor="t">
            <a:noAutofit/>
          </a:bodyPr>
          <a:lstStyle/>
          <a:p>
            <a:pPr algn="l"/>
            <a:r>
              <a:rPr lang="en-US" sz="1100" dirty="0">
                <a:solidFill>
                  <a:srgbClr val="002060"/>
                </a:solidFill>
              </a:rPr>
              <a:t>Dear Broker,</a:t>
            </a:r>
            <a:br>
              <a:rPr lang="en-US" sz="1100" dirty="0">
                <a:solidFill>
                  <a:srgbClr val="002060"/>
                </a:solidFill>
              </a:rPr>
            </a:br>
            <a:r>
              <a:rPr lang="en-US" sz="1100" dirty="0">
                <a:solidFill>
                  <a:srgbClr val="002060"/>
                </a:solidFill>
              </a:rPr>
              <a:t/>
            </a:r>
            <a:br>
              <a:rPr lang="en-US" sz="1100" dirty="0">
                <a:solidFill>
                  <a:srgbClr val="002060"/>
                </a:solidFill>
              </a:rPr>
            </a:br>
            <a:r>
              <a:rPr lang="en-US" sz="1100" dirty="0">
                <a:solidFill>
                  <a:srgbClr val="002060"/>
                </a:solidFill>
              </a:rPr>
              <a:t>KBC would like to remind you of the Consumer Protection Code addendum which comes into effect</a:t>
            </a:r>
            <a:r>
              <a:rPr lang="en-US" sz="1100" b="1" dirty="0">
                <a:solidFill>
                  <a:srgbClr val="002060"/>
                </a:solidFill>
              </a:rPr>
              <a:t> </a:t>
            </a:r>
            <a:r>
              <a:rPr lang="en-US" sz="1100" b="1" dirty="0">
                <a:solidFill>
                  <a:srgbClr val="FF33CC"/>
                </a:solidFill>
              </a:rPr>
              <a:t>on the</a:t>
            </a:r>
            <a:r>
              <a:rPr lang="en-US" sz="1100" b="1" u="sng" dirty="0">
                <a:solidFill>
                  <a:srgbClr val="FF33CC"/>
                </a:solidFill>
              </a:rPr>
              <a:t> 31</a:t>
            </a:r>
            <a:r>
              <a:rPr lang="en-US" sz="1100" b="1" u="sng" baseline="30000" dirty="0">
                <a:solidFill>
                  <a:srgbClr val="FF33CC"/>
                </a:solidFill>
              </a:rPr>
              <a:t>st</a:t>
            </a:r>
            <a:r>
              <a:rPr lang="en-US" sz="1100" b="1" u="sng" dirty="0">
                <a:solidFill>
                  <a:srgbClr val="FF33CC"/>
                </a:solidFill>
              </a:rPr>
              <a:t> of March 2020.</a:t>
            </a:r>
            <a:r>
              <a:rPr lang="en-US" sz="1100" dirty="0">
                <a:solidFill>
                  <a:srgbClr val="FF33CC"/>
                </a:solidFill>
              </a:rPr>
              <a:t> </a:t>
            </a:r>
            <a:r>
              <a:rPr lang="en-US" sz="1100" dirty="0">
                <a:solidFill>
                  <a:srgbClr val="002060"/>
                </a:solidFill>
              </a:rPr>
              <a:t>The following Commission Summary Table can be used to display your current arrangement with KBCI. In addition we have included a summary of the new rules that will need to be adhered to. </a:t>
            </a:r>
            <a:br>
              <a:rPr lang="en-US" sz="1100" dirty="0">
                <a:solidFill>
                  <a:srgbClr val="002060"/>
                </a:solidFill>
              </a:rPr>
            </a:br>
            <a:r>
              <a:rPr lang="en-US" sz="1100" dirty="0">
                <a:solidFill>
                  <a:srgbClr val="002060"/>
                </a:solidFill>
              </a:rPr>
              <a:t/>
            </a:r>
            <a:br>
              <a:rPr lang="en-US" sz="1100" dirty="0">
                <a:solidFill>
                  <a:srgbClr val="002060"/>
                </a:solidFill>
              </a:rPr>
            </a:br>
            <a:r>
              <a:rPr lang="en-US" sz="1100" dirty="0">
                <a:solidFill>
                  <a:srgbClr val="002060"/>
                </a:solidFill>
              </a:rPr>
              <a:t/>
            </a:r>
            <a:br>
              <a:rPr lang="en-US" sz="1100" dirty="0">
                <a:solidFill>
                  <a:srgbClr val="002060"/>
                </a:solidFill>
              </a:rPr>
            </a:br>
            <a:r>
              <a:rPr lang="en-US" sz="1100" dirty="0">
                <a:solidFill>
                  <a:srgbClr val="002060"/>
                </a:solidFill>
              </a:rPr>
              <a:t/>
            </a:r>
            <a:br>
              <a:rPr lang="en-US" sz="1100" dirty="0">
                <a:solidFill>
                  <a:srgbClr val="002060"/>
                </a:solidFill>
              </a:rPr>
            </a:br>
            <a:r>
              <a:rPr lang="en-US" sz="1100" dirty="0">
                <a:solidFill>
                  <a:srgbClr val="002060"/>
                </a:solidFill>
              </a:rPr>
              <a:t/>
            </a:r>
            <a:br>
              <a:rPr lang="en-US" sz="1100" dirty="0">
                <a:solidFill>
                  <a:srgbClr val="002060"/>
                </a:solidFill>
              </a:rPr>
            </a:br>
            <a:r>
              <a:rPr lang="en-US" sz="1100" dirty="0">
                <a:solidFill>
                  <a:srgbClr val="002060"/>
                </a:solidFill>
              </a:rPr>
              <a:t/>
            </a:r>
            <a:br>
              <a:rPr lang="en-US" sz="1100" dirty="0">
                <a:solidFill>
                  <a:srgbClr val="002060"/>
                </a:solidFill>
              </a:rPr>
            </a:br>
            <a:r>
              <a:rPr lang="en-US" sz="1100" dirty="0">
                <a:solidFill>
                  <a:srgbClr val="002060"/>
                </a:solidFill>
              </a:rPr>
              <a:t/>
            </a:r>
            <a:br>
              <a:rPr lang="en-US" sz="1100" dirty="0">
                <a:solidFill>
                  <a:srgbClr val="002060"/>
                </a:solidFill>
              </a:rPr>
            </a:br>
            <a:r>
              <a:rPr lang="en-US" sz="1100" dirty="0">
                <a:solidFill>
                  <a:srgbClr val="002060"/>
                </a:solidFill>
              </a:rPr>
              <a:t/>
            </a:r>
            <a:br>
              <a:rPr lang="en-US" sz="1100" dirty="0">
                <a:solidFill>
                  <a:srgbClr val="002060"/>
                </a:solidFill>
              </a:rPr>
            </a:br>
            <a:r>
              <a:rPr lang="en-US" sz="1100" dirty="0">
                <a:solidFill>
                  <a:srgbClr val="002060"/>
                </a:solidFill>
              </a:rPr>
              <a:t/>
            </a:r>
            <a:br>
              <a:rPr lang="en-US" sz="1100" dirty="0">
                <a:solidFill>
                  <a:srgbClr val="002060"/>
                </a:solidFill>
              </a:rPr>
            </a:br>
            <a:r>
              <a:rPr lang="en-US" sz="1100" dirty="0">
                <a:solidFill>
                  <a:srgbClr val="002060"/>
                </a:solidFill>
              </a:rPr>
              <a:t/>
            </a:r>
            <a:br>
              <a:rPr lang="en-US" sz="1100" dirty="0">
                <a:solidFill>
                  <a:srgbClr val="002060"/>
                </a:solidFill>
              </a:rPr>
            </a:br>
            <a:r>
              <a:rPr lang="en-US" sz="1100" dirty="0">
                <a:solidFill>
                  <a:srgbClr val="002060"/>
                </a:solidFill>
              </a:rPr>
              <a:t/>
            </a:r>
            <a:br>
              <a:rPr lang="en-US" sz="1100" dirty="0">
                <a:solidFill>
                  <a:srgbClr val="002060"/>
                </a:solidFill>
              </a:rPr>
            </a:br>
            <a:r>
              <a:rPr lang="en-US" sz="1100" dirty="0">
                <a:solidFill>
                  <a:srgbClr val="002060"/>
                </a:solidFill>
              </a:rPr>
              <a:t/>
            </a:r>
            <a:br>
              <a:rPr lang="en-US" sz="1100" dirty="0">
                <a:solidFill>
                  <a:srgbClr val="002060"/>
                </a:solidFill>
              </a:rPr>
            </a:br>
            <a:r>
              <a:rPr lang="en-US" sz="1100" b="1" u="sng" dirty="0">
                <a:solidFill>
                  <a:srgbClr val="002060"/>
                </a:solidFill>
              </a:rPr>
              <a:t>Summary of Rules:</a:t>
            </a:r>
            <a:r>
              <a:rPr lang="en-US" sz="1100" dirty="0">
                <a:solidFill>
                  <a:srgbClr val="002060"/>
                </a:solidFill>
              </a:rPr>
              <a:t/>
            </a:r>
            <a:br>
              <a:rPr lang="en-US" sz="1100" dirty="0">
                <a:solidFill>
                  <a:srgbClr val="002060"/>
                </a:solidFill>
              </a:rPr>
            </a:br>
            <a:r>
              <a:rPr lang="en-US" sz="1100" dirty="0">
                <a:solidFill>
                  <a:srgbClr val="002060"/>
                </a:solidFill>
              </a:rPr>
              <a:t/>
            </a:r>
            <a:br>
              <a:rPr lang="en-US" sz="1100" dirty="0">
                <a:solidFill>
                  <a:srgbClr val="002060"/>
                </a:solidFill>
              </a:rPr>
            </a:br>
            <a:r>
              <a:rPr lang="en-US" sz="1100" dirty="0">
                <a:solidFill>
                  <a:srgbClr val="002060"/>
                </a:solidFill>
              </a:rPr>
              <a:t>1. </a:t>
            </a:r>
            <a:r>
              <a:rPr lang="en-IE" sz="1100" dirty="0">
                <a:solidFill>
                  <a:srgbClr val="002060"/>
                </a:solidFill>
              </a:rPr>
              <a:t>(“we”, “us”) acts as an intermediary in relation to the provision of various financial products. The Consumer Protection Code requires that, as an intermediary, we make available, both in our public offices and on our website, a Commission Summary Document, providing information in relation to any fee, commission, other reward or remuneration received from product producers in relation to our role as an intermediary. </a:t>
            </a:r>
            <a:r>
              <a:rPr lang="en-US" sz="1100" dirty="0">
                <a:solidFill>
                  <a:srgbClr val="002060"/>
                </a:solidFill>
              </a:rPr>
              <a:t/>
            </a:r>
            <a:br>
              <a:rPr lang="en-US" sz="1100" dirty="0">
                <a:solidFill>
                  <a:srgbClr val="002060"/>
                </a:solidFill>
              </a:rPr>
            </a:br>
            <a:r>
              <a:rPr lang="en-US" sz="1100" dirty="0">
                <a:solidFill>
                  <a:srgbClr val="002060"/>
                </a:solidFill>
              </a:rPr>
              <a:t/>
            </a:r>
            <a:br>
              <a:rPr lang="en-US" sz="1100" dirty="0">
                <a:solidFill>
                  <a:srgbClr val="002060"/>
                </a:solidFill>
              </a:rPr>
            </a:br>
            <a:r>
              <a:rPr lang="en-IE" sz="1100" dirty="0">
                <a:solidFill>
                  <a:srgbClr val="002060"/>
                </a:solidFill>
              </a:rPr>
              <a:t>2. A summary of the details of all commission arrangements that an intermediary has agreed with product producers must be made available to consumers. </a:t>
            </a:r>
            <a:br>
              <a:rPr lang="en-IE" sz="1100" dirty="0">
                <a:solidFill>
                  <a:srgbClr val="002060"/>
                </a:solidFill>
              </a:rPr>
            </a:br>
            <a:r>
              <a:rPr lang="en-IE" sz="1100" dirty="0">
                <a:solidFill>
                  <a:srgbClr val="002060"/>
                </a:solidFill>
              </a:rPr>
              <a:t/>
            </a:r>
            <a:br>
              <a:rPr lang="en-IE" sz="1100" dirty="0">
                <a:solidFill>
                  <a:srgbClr val="002060"/>
                </a:solidFill>
              </a:rPr>
            </a:br>
            <a:r>
              <a:rPr lang="en-IE" sz="1100" dirty="0">
                <a:solidFill>
                  <a:srgbClr val="002060"/>
                </a:solidFill>
              </a:rPr>
              <a:t>3. Intermediaries will no longer be permitted to describe themselves and their regulated activities as ‘independent’ where they accept and retain commission where advice is provided.</a:t>
            </a:r>
            <a:br>
              <a:rPr lang="en-IE" sz="1100" dirty="0">
                <a:solidFill>
                  <a:srgbClr val="002060"/>
                </a:solidFill>
              </a:rPr>
            </a:br>
            <a:r>
              <a:rPr lang="en-IE" sz="1100" dirty="0">
                <a:solidFill>
                  <a:srgbClr val="002060"/>
                </a:solidFill>
              </a:rPr>
              <a:t/>
            </a:r>
            <a:br>
              <a:rPr lang="en-IE" sz="1100" dirty="0">
                <a:solidFill>
                  <a:srgbClr val="002060"/>
                </a:solidFill>
              </a:rPr>
            </a:br>
            <a:r>
              <a:rPr lang="en-IE" sz="1100" dirty="0">
                <a:solidFill>
                  <a:srgbClr val="002060"/>
                </a:solidFill>
              </a:rPr>
              <a:t>4. Commission linked to targets that do not consider a consumer’s best interests will be deemed a conflict of interest.</a:t>
            </a:r>
            <a:br>
              <a:rPr lang="en-IE" sz="1100" dirty="0">
                <a:solidFill>
                  <a:srgbClr val="002060"/>
                </a:solidFill>
              </a:rPr>
            </a:br>
            <a:r>
              <a:rPr lang="en-IE" sz="1100" dirty="0">
                <a:solidFill>
                  <a:srgbClr val="002060"/>
                </a:solidFill>
              </a:rPr>
              <a:t/>
            </a:r>
            <a:br>
              <a:rPr lang="en-IE" sz="1100" dirty="0">
                <a:solidFill>
                  <a:srgbClr val="002060"/>
                </a:solidFill>
              </a:rPr>
            </a:br>
            <a:r>
              <a:rPr lang="en-IE" sz="1100" dirty="0">
                <a:solidFill>
                  <a:srgbClr val="002060"/>
                </a:solidFill>
              </a:rPr>
              <a:t>5. Under the new rules, hospitality such as golf trips and sporting event tickets will not be allowed. </a:t>
            </a:r>
            <a:r>
              <a:rPr lang="en-US" sz="1100" dirty="0">
                <a:solidFill>
                  <a:srgbClr val="002060"/>
                </a:solidFill>
              </a:rPr>
              <a:t/>
            </a:r>
            <a:br>
              <a:rPr lang="en-US" sz="1100" dirty="0">
                <a:solidFill>
                  <a:srgbClr val="002060"/>
                </a:solidFill>
              </a:rPr>
            </a:br>
            <a:r>
              <a:rPr lang="en-US" sz="1100" dirty="0">
                <a:solidFill>
                  <a:srgbClr val="002060"/>
                </a:solidFill>
              </a:rPr>
              <a:t/>
            </a:r>
            <a:br>
              <a:rPr lang="en-US" sz="1100" dirty="0">
                <a:solidFill>
                  <a:srgbClr val="002060"/>
                </a:solidFill>
              </a:rPr>
            </a:br>
            <a:r>
              <a:rPr lang="en-US" sz="1100" dirty="0">
                <a:solidFill>
                  <a:srgbClr val="002060"/>
                </a:solidFill>
              </a:rPr>
              <a:t>In the event you have any queries </a:t>
            </a:r>
            <a:r>
              <a:rPr lang="en-GB" sz="1100" dirty="0">
                <a:solidFill>
                  <a:srgbClr val="002060"/>
                </a:solidFill>
                <a:cs typeface="Calibri Light" panose="020F0302020204030204" pitchFamily="34" charset="0"/>
              </a:rPr>
              <a:t>please contact the Broker Team on 01-6646111 or your Business Relationship Manager. </a:t>
            </a:r>
            <a:br>
              <a:rPr lang="en-GB" sz="1100" dirty="0">
                <a:solidFill>
                  <a:srgbClr val="002060"/>
                </a:solidFill>
                <a:cs typeface="Calibri Light" panose="020F0302020204030204" pitchFamily="34" charset="0"/>
              </a:rPr>
            </a:br>
            <a:r>
              <a:rPr lang="en-GB" sz="1100" dirty="0">
                <a:solidFill>
                  <a:srgbClr val="002060"/>
                </a:solidFill>
                <a:cs typeface="Calibri Light" panose="020F0302020204030204" pitchFamily="34" charset="0"/>
              </a:rPr>
              <a:t/>
            </a:r>
            <a:br>
              <a:rPr lang="en-GB" sz="1100" dirty="0">
                <a:solidFill>
                  <a:srgbClr val="002060"/>
                </a:solidFill>
                <a:cs typeface="Calibri Light" panose="020F0302020204030204" pitchFamily="34" charset="0"/>
              </a:rPr>
            </a:br>
            <a:r>
              <a:rPr lang="en-GB" sz="1100" b="1" dirty="0">
                <a:solidFill>
                  <a:srgbClr val="002060"/>
                </a:solidFill>
                <a:cs typeface="Calibri Light" panose="020F0302020204030204" pitchFamily="34" charset="0"/>
              </a:rPr>
              <a:t>Kind Regards, </a:t>
            </a:r>
            <a:br>
              <a:rPr lang="en-GB" sz="1100" b="1" dirty="0">
                <a:solidFill>
                  <a:srgbClr val="002060"/>
                </a:solidFill>
                <a:cs typeface="Calibri Light" panose="020F0302020204030204" pitchFamily="34" charset="0"/>
              </a:rPr>
            </a:br>
            <a:r>
              <a:rPr lang="en-GB" sz="1100" b="1" dirty="0">
                <a:solidFill>
                  <a:srgbClr val="002060"/>
                </a:solidFill>
                <a:cs typeface="Calibri Light" panose="020F0302020204030204" pitchFamily="34" charset="0"/>
              </a:rPr>
              <a:t/>
            </a:r>
            <a:br>
              <a:rPr lang="en-GB" sz="1100" b="1" dirty="0">
                <a:solidFill>
                  <a:srgbClr val="002060"/>
                </a:solidFill>
                <a:cs typeface="Calibri Light" panose="020F0302020204030204" pitchFamily="34" charset="0"/>
              </a:rPr>
            </a:br>
            <a:r>
              <a:rPr lang="en-GB" sz="1100" b="1" dirty="0">
                <a:solidFill>
                  <a:srgbClr val="002060"/>
                </a:solidFill>
                <a:cs typeface="Arial" panose="020B0604020202020204" pitchFamily="34" charset="0"/>
              </a:rPr>
              <a:t>Willie Clancy </a:t>
            </a:r>
            <a:br>
              <a:rPr lang="en-GB" sz="1100" b="1" dirty="0">
                <a:solidFill>
                  <a:srgbClr val="002060"/>
                </a:solidFill>
                <a:cs typeface="Arial" panose="020B0604020202020204" pitchFamily="34" charset="0"/>
              </a:rPr>
            </a:br>
            <a:r>
              <a:rPr lang="en-GB" sz="1100" b="1" dirty="0">
                <a:solidFill>
                  <a:srgbClr val="002060"/>
                </a:solidFill>
                <a:cs typeface="Arial" panose="020B0604020202020204" pitchFamily="34" charset="0"/>
              </a:rPr>
              <a:t>Head of Broker &amp; Intermediary Sales</a:t>
            </a:r>
            <a:r>
              <a:rPr lang="en-US" sz="800" dirty="0">
                <a:solidFill>
                  <a:srgbClr val="002060"/>
                </a:solidFill>
                <a:ea typeface="Calibri" panose="020F0502020204030204" pitchFamily="34" charset="0"/>
                <a:cs typeface="Times New Roman" panose="02020603050405020304" pitchFamily="18" charset="0"/>
              </a:rPr>
              <a:t/>
            </a:r>
            <a:br>
              <a:rPr lang="en-US" sz="800" dirty="0">
                <a:solidFill>
                  <a:srgbClr val="002060"/>
                </a:solidFill>
                <a:ea typeface="Calibri" panose="020F0502020204030204" pitchFamily="34" charset="0"/>
                <a:cs typeface="Times New Roman" panose="02020603050405020304" pitchFamily="18" charset="0"/>
              </a:rPr>
            </a:br>
            <a:r>
              <a:rPr lang="en-GB" sz="1200" dirty="0">
                <a:solidFill>
                  <a:srgbClr val="002060"/>
                </a:solidFill>
                <a:cs typeface="Calibri Light" panose="020F0302020204030204" pitchFamily="34" charset="0"/>
              </a:rPr>
              <a:t/>
            </a:r>
            <a:br>
              <a:rPr lang="en-GB" sz="1200" dirty="0">
                <a:solidFill>
                  <a:srgbClr val="002060"/>
                </a:solidFill>
                <a:cs typeface="Calibri Light" panose="020F0302020204030204" pitchFamily="34" charset="0"/>
              </a:rPr>
            </a:br>
            <a:r>
              <a:rPr lang="en-GB" sz="1400" dirty="0">
                <a:solidFill>
                  <a:schemeClr val="tx2"/>
                </a:solidFill>
                <a:latin typeface="+mn-lt"/>
                <a:cs typeface="Arial" panose="020B0604020202020204" pitchFamily="34" charset="0"/>
              </a:rPr>
              <a:t/>
            </a:r>
            <a:br>
              <a:rPr lang="en-GB" sz="1400" dirty="0">
                <a:solidFill>
                  <a:schemeClr val="tx2"/>
                </a:solidFill>
                <a:latin typeface="+mn-lt"/>
                <a:cs typeface="Arial" panose="020B0604020202020204" pitchFamily="34" charset="0"/>
              </a:rPr>
            </a:br>
            <a:r>
              <a:rPr lang="en-GB" sz="1400" dirty="0">
                <a:solidFill>
                  <a:schemeClr val="tx2"/>
                </a:solidFill>
                <a:latin typeface="+mn-lt"/>
                <a:cs typeface="Arial" panose="020B0604020202020204" pitchFamily="34" charset="0"/>
              </a:rPr>
              <a:t/>
            </a:r>
            <a:br>
              <a:rPr lang="en-GB" sz="1400" dirty="0">
                <a:solidFill>
                  <a:schemeClr val="tx2"/>
                </a:solidFill>
                <a:latin typeface="+mn-lt"/>
                <a:cs typeface="Arial" panose="020B0604020202020204" pitchFamily="34" charset="0"/>
              </a:rPr>
            </a:br>
            <a:r>
              <a:rPr lang="en-GB" sz="1400" b="1" dirty="0">
                <a:solidFill>
                  <a:schemeClr val="tx2"/>
                </a:solidFill>
                <a:latin typeface="+mn-lt"/>
                <a:cs typeface="Arial" panose="020B0604020202020204" pitchFamily="34" charset="0"/>
              </a:rPr>
              <a:t/>
            </a:r>
            <a:br>
              <a:rPr lang="en-GB" sz="1400" b="1" dirty="0">
                <a:solidFill>
                  <a:schemeClr val="tx2"/>
                </a:solidFill>
                <a:latin typeface="+mn-lt"/>
                <a:cs typeface="Arial" panose="020B0604020202020204" pitchFamily="34" charset="0"/>
              </a:rPr>
            </a:br>
            <a:r>
              <a:rPr lang="en-GB" sz="1400" b="1" dirty="0">
                <a:solidFill>
                  <a:schemeClr val="tx2"/>
                </a:solidFill>
                <a:latin typeface="+mn-lt"/>
                <a:cs typeface="Arial" panose="020B0604020202020204" pitchFamily="34" charset="0"/>
              </a:rPr>
              <a:t/>
            </a:r>
            <a:br>
              <a:rPr lang="en-GB" sz="1400" b="1" dirty="0">
                <a:solidFill>
                  <a:schemeClr val="tx2"/>
                </a:solidFill>
                <a:latin typeface="+mn-lt"/>
                <a:cs typeface="Arial" panose="020B0604020202020204" pitchFamily="34" charset="0"/>
              </a:rPr>
            </a:br>
            <a:r>
              <a:rPr lang="en-GB" sz="1400" dirty="0">
                <a:latin typeface="+mn-lt"/>
              </a:rPr>
              <a:t/>
            </a:r>
            <a:br>
              <a:rPr lang="en-GB" sz="1400" dirty="0">
                <a:latin typeface="+mn-lt"/>
              </a:rPr>
            </a:br>
            <a:r>
              <a:rPr lang="en-GB" sz="1400" dirty="0">
                <a:latin typeface="+mn-lt"/>
              </a:rPr>
              <a:t/>
            </a:r>
            <a:br>
              <a:rPr lang="en-GB" sz="1400" dirty="0">
                <a:latin typeface="+mn-lt"/>
              </a:rPr>
            </a:br>
            <a:endParaRPr lang="en-GB" sz="1400" dirty="0">
              <a:latin typeface="+mn-lt"/>
            </a:endParaRPr>
          </a:p>
        </p:txBody>
      </p:sp>
      <p:pic>
        <p:nvPicPr>
          <p:cNvPr id="5" name="Picture 4">
            <a:extLst>
              <a:ext uri="{FF2B5EF4-FFF2-40B4-BE49-F238E27FC236}">
                <a16:creationId xmlns:a16="http://schemas.microsoft.com/office/drawing/2014/main" xmlns="" id="{A777ED48-E456-4F4B-904A-E3056EC1D747}"/>
              </a:ext>
            </a:extLst>
          </p:cNvPr>
          <p:cNvPicPr>
            <a:picLocks noChangeAspect="1"/>
          </p:cNvPicPr>
          <p:nvPr/>
        </p:nvPicPr>
        <p:blipFill>
          <a:blip r:embed="rId2"/>
          <a:stretch>
            <a:fillRect/>
          </a:stretch>
        </p:blipFill>
        <p:spPr>
          <a:xfrm>
            <a:off x="0" y="0"/>
            <a:ext cx="6858000" cy="1464454"/>
          </a:xfrm>
          <a:prstGeom prst="rect">
            <a:avLst/>
          </a:prstGeom>
        </p:spPr>
      </p:pic>
      <p:sp>
        <p:nvSpPr>
          <p:cNvPr id="3" name="TextBox 2">
            <a:extLst>
              <a:ext uri="{FF2B5EF4-FFF2-40B4-BE49-F238E27FC236}">
                <a16:creationId xmlns:a16="http://schemas.microsoft.com/office/drawing/2014/main" xmlns="" id="{7FC85085-2977-4BE0-B5E0-B13BC538C42F}"/>
              </a:ext>
            </a:extLst>
          </p:cNvPr>
          <p:cNvSpPr txBox="1"/>
          <p:nvPr/>
        </p:nvSpPr>
        <p:spPr>
          <a:xfrm>
            <a:off x="4077072" y="1187455"/>
            <a:ext cx="2088232" cy="276999"/>
          </a:xfrm>
          <a:prstGeom prst="rect">
            <a:avLst/>
          </a:prstGeom>
          <a:noFill/>
        </p:spPr>
        <p:txBody>
          <a:bodyPr wrap="square" rtlCol="0">
            <a:spAutoFit/>
          </a:bodyPr>
          <a:lstStyle/>
          <a:p>
            <a:r>
              <a:rPr lang="en-IE" sz="1200" b="1" dirty="0"/>
              <a:t>26</a:t>
            </a:r>
            <a:r>
              <a:rPr lang="en-IE" sz="1200" b="1" baseline="30000" dirty="0"/>
              <a:t>th</a:t>
            </a:r>
            <a:r>
              <a:rPr lang="en-IE" sz="1200" b="1" dirty="0"/>
              <a:t> March 2020</a:t>
            </a:r>
          </a:p>
        </p:txBody>
      </p:sp>
      <p:sp>
        <p:nvSpPr>
          <p:cNvPr id="4" name="TextBox 3">
            <a:extLst>
              <a:ext uri="{FF2B5EF4-FFF2-40B4-BE49-F238E27FC236}">
                <a16:creationId xmlns:a16="http://schemas.microsoft.com/office/drawing/2014/main" xmlns="" id="{98BB9AF6-63CD-4DA2-AB5E-98F0549DA691}"/>
              </a:ext>
            </a:extLst>
          </p:cNvPr>
          <p:cNvSpPr txBox="1"/>
          <p:nvPr/>
        </p:nvSpPr>
        <p:spPr>
          <a:xfrm>
            <a:off x="282843" y="8967281"/>
            <a:ext cx="6127985" cy="938719"/>
          </a:xfrm>
          <a:prstGeom prst="rect">
            <a:avLst/>
          </a:prstGeom>
          <a:noFill/>
        </p:spPr>
        <p:txBody>
          <a:bodyPr wrap="square" rtlCol="0">
            <a:spAutoFit/>
          </a:bodyPr>
          <a:lstStyle/>
          <a:p>
            <a:pPr algn="ctr"/>
            <a:endParaRPr lang="en-IE" sz="1100" dirty="0">
              <a:solidFill>
                <a:srgbClr val="002060"/>
              </a:solidFill>
            </a:endParaRPr>
          </a:p>
          <a:p>
            <a:pPr algn="ctr"/>
            <a:endParaRPr lang="en-IE" sz="1100" dirty="0">
              <a:solidFill>
                <a:srgbClr val="002060"/>
              </a:solidFill>
            </a:endParaRPr>
          </a:p>
          <a:p>
            <a:pPr algn="ctr"/>
            <a:r>
              <a:rPr lang="en-IE" sz="1100" dirty="0">
                <a:solidFill>
                  <a:srgbClr val="002060"/>
                </a:solidFill>
              </a:rPr>
              <a:t>THIS DOCUMENT IS PROVIDED FOR INTERNAL INFORMATION PURPOSES ONLY.</a:t>
            </a:r>
            <a:endParaRPr lang="en-US" sz="1100" dirty="0">
              <a:solidFill>
                <a:srgbClr val="002060"/>
              </a:solidFill>
            </a:endParaRPr>
          </a:p>
          <a:p>
            <a:pPr algn="ctr"/>
            <a:r>
              <a:rPr lang="en-IE" sz="1100" dirty="0">
                <a:solidFill>
                  <a:srgbClr val="002060"/>
                </a:solidFill>
              </a:rPr>
              <a:t>THIS DOCUMENT IS NOT TO BE FORWARDED TO CUSTOMERS.</a:t>
            </a:r>
            <a:endParaRPr lang="en-US" sz="1100" dirty="0">
              <a:solidFill>
                <a:srgbClr val="002060"/>
              </a:solidFill>
            </a:endParaRPr>
          </a:p>
          <a:p>
            <a:pPr lvl="0" algn="ctr"/>
            <a:r>
              <a:rPr lang="en-GB" sz="1100" dirty="0">
                <a:solidFill>
                  <a:srgbClr val="002060"/>
                </a:solidFill>
                <a:cs typeface="Arial" panose="020B0604020202020204" pitchFamily="34" charset="0"/>
              </a:rPr>
              <a:t>KBC Bank Ireland plc is regulated by the Central Bank of Ireland.</a:t>
            </a:r>
            <a:endParaRPr lang="en-US" sz="1100" b="1" dirty="0">
              <a:solidFill>
                <a:srgbClr val="002060"/>
              </a:solidFill>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xmlns="" id="{F7FF01C5-874D-4CC2-950B-BFB967402E46}"/>
              </a:ext>
            </a:extLst>
          </p:cNvPr>
          <p:cNvSpPr/>
          <p:nvPr/>
        </p:nvSpPr>
        <p:spPr>
          <a:xfrm>
            <a:off x="167328" y="3931369"/>
            <a:ext cx="6359016" cy="661591"/>
          </a:xfrm>
          <a:prstGeom prst="rect">
            <a:avLst/>
          </a:prstGeom>
        </p:spPr>
        <p:txBody>
          <a:bodyPr wrap="square">
            <a:spAutoFit/>
          </a:bodyPr>
          <a:lstStyle/>
          <a:p>
            <a:pPr marR="0" lvl="0">
              <a:spcBef>
                <a:spcPts val="0"/>
              </a:spcBef>
              <a:spcAft>
                <a:spcPts val="0"/>
              </a:spcAft>
            </a:pPr>
            <a:r>
              <a:rPr lang="en-GB" sz="1200" dirty="0">
                <a:solidFill>
                  <a:srgbClr val="FF0000"/>
                </a:solidFill>
                <a:cs typeface="Calibri Light" panose="020F0302020204030204" pitchFamily="34" charset="0"/>
              </a:rPr>
              <a:t/>
            </a:r>
            <a:br>
              <a:rPr lang="en-GB" sz="1200" dirty="0">
                <a:solidFill>
                  <a:srgbClr val="FF0000"/>
                </a:solidFill>
                <a:cs typeface="Calibri Light" panose="020F0302020204030204" pitchFamily="34" charset="0"/>
              </a:rPr>
            </a:br>
            <a:endParaRPr lang="en-GB" sz="1200" dirty="0">
              <a:solidFill>
                <a:srgbClr val="FF0000"/>
              </a:solidFill>
              <a:cs typeface="Calibri Light" panose="020F0302020204030204" pitchFamily="34" charset="0"/>
            </a:endParaRPr>
          </a:p>
          <a:p>
            <a:pPr marR="0" lvl="0">
              <a:lnSpc>
                <a:spcPct val="115000"/>
              </a:lnSpc>
              <a:spcBef>
                <a:spcPts val="0"/>
              </a:spcBef>
              <a:spcAft>
                <a:spcPts val="0"/>
              </a:spcAft>
            </a:pPr>
            <a:endParaRPr lang="en-US" sz="1200" dirty="0">
              <a:solidFill>
                <a:srgbClr val="002060"/>
              </a:solidFill>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xmlns="" id="{3F61255E-AA23-4E9A-B8FB-AFB4B59B60A3}"/>
              </a:ext>
            </a:extLst>
          </p:cNvPr>
          <p:cNvSpPr txBox="1"/>
          <p:nvPr/>
        </p:nvSpPr>
        <p:spPr>
          <a:xfrm>
            <a:off x="706772" y="1475835"/>
            <a:ext cx="5819572" cy="307777"/>
          </a:xfrm>
          <a:prstGeom prst="rect">
            <a:avLst/>
          </a:prstGeom>
          <a:noFill/>
        </p:spPr>
        <p:txBody>
          <a:bodyPr wrap="square" rtlCol="0">
            <a:spAutoFit/>
          </a:bodyPr>
          <a:lstStyle/>
          <a:p>
            <a:pPr algn="ctr"/>
            <a:r>
              <a:rPr lang="en-IE" sz="1400" b="1" u="sng" dirty="0">
                <a:solidFill>
                  <a:srgbClr val="00B0F0"/>
                </a:solidFill>
              </a:rPr>
              <a:t>KBC Bank Ireland Mortgage Broker Commission Arrangements</a:t>
            </a:r>
          </a:p>
        </p:txBody>
      </p:sp>
      <p:pic>
        <p:nvPicPr>
          <p:cNvPr id="6" name="Picture 5">
            <a:extLst>
              <a:ext uri="{FF2B5EF4-FFF2-40B4-BE49-F238E27FC236}">
                <a16:creationId xmlns:a16="http://schemas.microsoft.com/office/drawing/2014/main" xmlns="" id="{BE383C08-9406-4B0E-9CCC-73634EC01F2F}"/>
              </a:ext>
            </a:extLst>
          </p:cNvPr>
          <p:cNvPicPr>
            <a:picLocks noChangeAspect="1"/>
          </p:cNvPicPr>
          <p:nvPr/>
        </p:nvPicPr>
        <p:blipFill>
          <a:blip r:embed="rId3"/>
          <a:stretch>
            <a:fillRect/>
          </a:stretch>
        </p:blipFill>
        <p:spPr>
          <a:xfrm>
            <a:off x="176916" y="2765409"/>
            <a:ext cx="6359016" cy="1543050"/>
          </a:xfrm>
          <a:prstGeom prst="rect">
            <a:avLst/>
          </a:prstGeom>
        </p:spPr>
      </p:pic>
    </p:spTree>
    <p:extLst>
      <p:ext uri="{BB962C8B-B14F-4D97-AF65-F5344CB8AC3E}">
        <p14:creationId xmlns:p14="http://schemas.microsoft.com/office/powerpoint/2010/main" val="4111671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Words>
  <Application>Microsoft Office PowerPoint</Application>
  <PresentationFormat>A4 Paper (210x297 mm)</PresentationFormat>
  <Paragraphs>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Dear Broker,  KBC would like to remind you of the Consumer Protection Code addendum which comes into effect on the 31st of March 2020. The following Commission Summary Table can be used to display your current arrangement with KBCI. In addition we have included a summary of the new rules that will need to be adhered to.             Summary of Rules:  1. (“we”, “us”) acts as an intermediary in relation to the provision of various financial products. The Consumer Protection Code requires that, as an intermediary, we make available, both in our public offices and on our website, a Commission Summary Document, providing information in relation to any fee, commission, other reward or remuneration received from product producers in relation to our role as an intermediary.   2. A summary of the details of all commission arrangements that an intermediary has agreed with product producers must be made available to consumers.   3. Intermediaries will no longer be permitted to describe themselves and their regulated activities as ‘independent’ where they accept and retain commission where advice is provided.  4. Commission linked to targets that do not consider a consumer’s best interests will be deemed a conflict of interest.  5. Under the new rules, hospitality such as golf trips and sporting event tickets will not be allowed.   In the event you have any queries please contact the Broker Team on 01-6646111 or your Business Relationship Manager.   Kind Regards,   Willie Clancy  Head of Broker &amp; Intermediary Sales        </vt:lpstr>
    </vt:vector>
  </TitlesOfParts>
  <Company>KBC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Carr, Eibhlin</dc:creator>
  <cp:lastModifiedBy>jimmy</cp:lastModifiedBy>
  <cp:revision>69</cp:revision>
  <dcterms:created xsi:type="dcterms:W3CDTF">2017-12-14T12:56:33Z</dcterms:created>
  <dcterms:modified xsi:type="dcterms:W3CDTF">2020-03-26T12:28:36Z</dcterms:modified>
</cp:coreProperties>
</file>